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4" r:id="rId19"/>
    <p:sldId id="275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7" autoAdjust="0"/>
    <p:restoredTop sz="78781" autoAdjust="0"/>
  </p:normalViewPr>
  <p:slideViewPr>
    <p:cSldViewPr snapToGrid="0">
      <p:cViewPr varScale="1">
        <p:scale>
          <a:sx n="68" d="100"/>
          <a:sy n="68" d="100"/>
        </p:scale>
        <p:origin x="126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6957F-2202-4319-BDA2-0B4586073CA2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DB033-A9D9-4ADC-8A81-516B0B617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0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Previous study shows GLUT4 overexpression </a:t>
            </a:r>
          </a:p>
          <a:p>
            <a:r>
              <a:rPr lang="en-US" dirty="0"/>
              <a:t>2. HCMV induces </a:t>
            </a:r>
            <a:r>
              <a:rPr lang="en-US" dirty="0" err="1"/>
              <a:t>ChREBP</a:t>
            </a:r>
            <a:r>
              <a:rPr lang="en-US" dirty="0"/>
              <a:t> expression</a:t>
            </a:r>
          </a:p>
          <a:p>
            <a:r>
              <a:rPr lang="en-US" dirty="0"/>
              <a:t>3. HCMV-induced </a:t>
            </a:r>
            <a:r>
              <a:rPr lang="en-US" dirty="0" err="1"/>
              <a:t>ChREBP</a:t>
            </a:r>
            <a:r>
              <a:rPr lang="en-US" dirty="0"/>
              <a:t> expression increases GLUT4 abundance (shRNA of </a:t>
            </a:r>
            <a:r>
              <a:rPr lang="en-US" dirty="0" err="1"/>
              <a:t>ChREBP</a:t>
            </a:r>
            <a:r>
              <a:rPr lang="en-US" dirty="0"/>
              <a:t>)</a:t>
            </a:r>
          </a:p>
          <a:p>
            <a:r>
              <a:rPr lang="en-US" dirty="0"/>
              <a:t>4. </a:t>
            </a:r>
            <a:r>
              <a:rPr lang="en-US" dirty="0" err="1"/>
              <a:t>ChREBP</a:t>
            </a:r>
            <a:r>
              <a:rPr lang="en-US" dirty="0"/>
              <a:t> is required for lipid synthesis, glucose metabolism, and nucleotide synthesis (shRNA of </a:t>
            </a:r>
            <a:r>
              <a:rPr lang="en-US" dirty="0" err="1"/>
              <a:t>ChREBP</a:t>
            </a:r>
            <a:r>
              <a:rPr lang="en-US" dirty="0"/>
              <a:t>)</a:t>
            </a:r>
          </a:p>
          <a:p>
            <a:r>
              <a:rPr lang="en-US" dirty="0"/>
              <a:t>5. </a:t>
            </a:r>
            <a:r>
              <a:rPr lang="en-US" dirty="0" err="1"/>
              <a:t>ChREBP</a:t>
            </a:r>
            <a:r>
              <a:rPr lang="en-US" dirty="0"/>
              <a:t> is required for HCMV replication (shRNA of </a:t>
            </a:r>
            <a:r>
              <a:rPr lang="en-US" dirty="0" err="1"/>
              <a:t>ChREBP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DB033-A9D9-4ADC-8A81-516B0B6172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86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Virus enters our</a:t>
            </a:r>
            <a:r>
              <a:rPr lang="en-US" baseline="0" dirty="0"/>
              <a:t> body skin cells</a:t>
            </a:r>
          </a:p>
          <a:p>
            <a:r>
              <a:rPr lang="en-US" baseline="0" dirty="0"/>
              <a:t>The DNA viral genome enters nucleus produces new viruses</a:t>
            </a:r>
          </a:p>
          <a:p>
            <a:r>
              <a:rPr lang="en-US" baseline="0" dirty="0"/>
              <a:t>These viruses infect adjacent neurons transport cell body and deposit genome</a:t>
            </a:r>
          </a:p>
          <a:p>
            <a:r>
              <a:rPr lang="en-US" baseline="0" dirty="0"/>
              <a:t>However, in neurons latent and repressed</a:t>
            </a:r>
          </a:p>
          <a:p>
            <a:r>
              <a:rPr lang="en-US" baseline="0" dirty="0"/>
              <a:t>Lasts, throughout the life-time individual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65F51-E81F-4E8D-8433-7FCACA2296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50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</a:t>
            </a:r>
            <a:r>
              <a:rPr lang="en-US" baseline="0" dirty="0"/>
              <a:t> stimuli, stress, reactivate dormant virus.</a:t>
            </a:r>
          </a:p>
          <a:p>
            <a:r>
              <a:rPr lang="en-US" baseline="0" dirty="0"/>
              <a:t>This produces new virus transported and released in skin cells</a:t>
            </a:r>
          </a:p>
          <a:p>
            <a:r>
              <a:rPr lang="en-US" baseline="0" dirty="0"/>
              <a:t>These cells are infected produce new virus that leads to the chronic diseases causing lesions, blindness, birth defects.</a:t>
            </a:r>
          </a:p>
          <a:p>
            <a:r>
              <a:rPr lang="en-US" baseline="0" dirty="0"/>
              <a:t>My project aims to elucidate mechanism of reactivation, therefore introduce mechanism viral gene expression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65F51-E81F-4E8D-8433-7FCACA2296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86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point on how this study</a:t>
            </a:r>
            <a:r>
              <a:rPr lang="en-US" baseline="0" dirty="0"/>
              <a:t> tries to map these temporal proteome changes to pathways known a priori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6DB033-A9D9-4ADC-8A81-516B0B6172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04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3D78-5873-4107-B8EA-3C74C99B5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F0E14-1DC8-4F7B-9971-4E53B075B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65E4D-41D5-4499-9C23-6D8D075DA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36B48-9957-4C91-8066-174EE246546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3DCF9-CEBA-43B0-8A91-75899903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06C8F-D2F0-465B-9E12-FE3970DB0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4469-4535-48FF-BB6E-E8500FEF0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9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A3E5-FD53-409F-AB2B-19E525871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FA88B-A748-4013-9C06-4A8CED897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E1868-D39E-4F61-9B50-5A044972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36B48-9957-4C91-8066-174EE246546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5EE05-9888-4206-964E-CBBE6C74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1A56B-C76B-4331-85CC-EC518AF8C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4469-4535-48FF-BB6E-E8500FEF0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21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F080C4-10CB-43E4-98CD-2B1A412F8E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A4DCE-CF29-4D6E-8451-CEEBE63D2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5F86-896D-457D-9EFF-CA9A4C789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36B48-9957-4C91-8066-174EE246546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F0744-05B2-4AF6-BF2D-167A2530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E0479-8F0C-444A-B3E9-5158764E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4469-4535-48FF-BB6E-E8500FEF0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79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2FDA-30A9-4404-9F5B-564D668EB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0D67C-3AE2-4622-AAD2-58105D840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4D9EC-FA29-4D9E-AB54-AB708E78A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36B48-9957-4C91-8066-174EE246546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1F3E6-B063-48E4-ADEC-3AF71C4ED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8D118-AF6F-4406-9B25-B96106B9D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4469-4535-48FF-BB6E-E8500FEF0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5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A87C-3C40-4A4B-A9A1-506DF376C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14CD3-1273-4176-8508-43D153481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DA67-BC05-4016-876C-BF51C66E2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36B48-9957-4C91-8066-174EE246546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01CD7-F91F-4CDC-B778-383431373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BB567-77F1-47A3-9AEE-6ED4903F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4469-4535-48FF-BB6E-E8500FEF0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8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E109E-C17A-457F-8AF3-9043CAD11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3E9EE-EE89-432C-8924-5AB35B518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C70E5-A01E-485D-AC83-75B930F75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C35D1-4503-4751-8881-0949822E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36B48-9957-4C91-8066-174EE246546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987B8-BB0B-43CB-9C7B-7CD16A53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5C938-4E49-40CC-9232-A0747C298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4469-4535-48FF-BB6E-E8500FEF0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77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4A7B-A0F4-4CC4-BC64-7551CECFB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BE2D8-6223-45A8-9220-7440AED70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DCA31A-579B-431D-A6CE-329807B05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52F85-BA47-4633-B41C-C80B24BEA1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C6808B-B5C9-4703-A4AA-3958852BB2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EE9398-CFB1-4D91-8F4F-383EDC12F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36B48-9957-4C91-8066-174EE246546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B48308-80AE-41E8-9B3A-E9925D810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B9866B-4474-4BE1-889B-6C9F41C4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4469-4535-48FF-BB6E-E8500FEF0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3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1E69-49D2-4DC2-8398-C4872884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B1885F-486A-4B89-8911-9D94D9F5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36B48-9957-4C91-8066-174EE246546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99CEED-DB3A-4508-8E7A-771EE7BCC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C2B60-79D4-4325-8E03-7876E92F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4469-4535-48FF-BB6E-E8500FEF0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1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19E29-D453-45EC-A06E-E60F52E0F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36B48-9957-4C91-8066-174EE246546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AFE7EE-82FC-4CC3-9B84-E034B72A8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8BD30-FD4E-4AAC-840E-B3352B9F2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4469-4535-48FF-BB6E-E8500FEF0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4AA4-69DD-4A1D-9AAE-74C5D99A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EAC1-CF35-42BE-A7C4-152E71F4F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31FD8-40FE-49F0-AD6C-CC439A198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5BC8F-B573-4FAB-834D-F71A2AA7B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36B48-9957-4C91-8066-174EE246546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94F52-404A-4EB3-B810-ED4709D7A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3C81C-59EF-4D23-9AC8-C5091B9F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4469-4535-48FF-BB6E-E8500FEF0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0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4130D-9187-44FC-A735-8D1D16631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A57A3B-0F77-424B-87B6-CF3AD5A839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AD5BB3-BB50-41B6-96F8-A5CB65537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0521E-CD21-4DC2-9DDA-625FB752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36B48-9957-4C91-8066-174EE246546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36926-C82B-418D-8019-FBA0809E1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A6750-CC02-4946-8746-8BC0E81D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4469-4535-48FF-BB6E-E8500FEF0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95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52380F-1BAB-43E5-B629-6D2FF2513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149BC-3B41-42DD-9741-6BE123254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485C4-F304-4786-92C3-011AB7044A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36B48-9957-4C91-8066-174EE246546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7FF25-96A4-4917-8F14-CF4362D20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CD1A4-4F15-4927-9C87-FD3AF16B6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44469-4535-48FF-BB6E-E8500FEF0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8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F7A6-A761-4951-948F-59C8F7D3FE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</a:t>
            </a:r>
            <a:r>
              <a:rPr lang="en-US" dirty="0" err="1"/>
              <a:t>Moelcular</a:t>
            </a:r>
            <a:r>
              <a:rPr lang="en-US" dirty="0"/>
              <a:t> Networks in Virology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2AFF8-890D-47F0-9A81-93EB17F4DA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… and other topics of interest to virologists</a:t>
            </a:r>
          </a:p>
          <a:p>
            <a:endParaRPr lang="en-US" dirty="0"/>
          </a:p>
          <a:p>
            <a:r>
              <a:rPr lang="en-US" dirty="0"/>
              <a:t>Pierre M Jean Beltran</a:t>
            </a:r>
          </a:p>
        </p:txBody>
      </p:sp>
    </p:spTree>
    <p:extLst>
      <p:ext uri="{BB962C8B-B14F-4D97-AF65-F5344CB8AC3E}">
        <p14:creationId xmlns:p14="http://schemas.microsoft.com/office/powerpoint/2010/main" val="2493141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104" y="1690688"/>
            <a:ext cx="9858904" cy="469559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Virus latency and reactivation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701" y="2966148"/>
            <a:ext cx="281798" cy="25098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19792">
            <a:off x="8212764" y="3208921"/>
            <a:ext cx="281798" cy="25098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377">
            <a:off x="8483390" y="3549265"/>
            <a:ext cx="281798" cy="25098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8291">
            <a:off x="8539026" y="3214103"/>
            <a:ext cx="281798" cy="25098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977" y="3193516"/>
            <a:ext cx="220218" cy="22021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030" y="3511094"/>
            <a:ext cx="220218" cy="220218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9204682" y="3193516"/>
            <a:ext cx="94781" cy="9478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9252072" y="3304230"/>
            <a:ext cx="94781" cy="9478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9079243" y="3314364"/>
            <a:ext cx="94781" cy="9478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9267795" y="3509725"/>
            <a:ext cx="94781" cy="9478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9409013" y="3557115"/>
            <a:ext cx="94781" cy="9478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9298549" y="3667829"/>
            <a:ext cx="94781" cy="9478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377">
            <a:off x="3762707" y="2387836"/>
            <a:ext cx="281798" cy="25098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377">
            <a:off x="4151233" y="4421445"/>
            <a:ext cx="281798" cy="25098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377">
            <a:off x="4146297" y="5608525"/>
            <a:ext cx="281798" cy="25098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272" y="5165988"/>
            <a:ext cx="373609" cy="37360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21" y="4165871"/>
            <a:ext cx="373609" cy="37360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615" y="4589135"/>
            <a:ext cx="373609" cy="37360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42" y="5555877"/>
            <a:ext cx="373609" cy="37360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60" y="2215575"/>
            <a:ext cx="373609" cy="37360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26" y="3511253"/>
            <a:ext cx="373609" cy="37360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75" y="2576975"/>
            <a:ext cx="373609" cy="37360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503" y="2977852"/>
            <a:ext cx="373609" cy="37360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90" y="2513133"/>
            <a:ext cx="220218" cy="22021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44" y="5429647"/>
            <a:ext cx="220218" cy="22021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18" y="4502652"/>
            <a:ext cx="220218" cy="22021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660617" y="2390011"/>
            <a:ext cx="412432" cy="3472104"/>
            <a:chOff x="3969241" y="2390011"/>
            <a:chExt cx="412432" cy="3472104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528" y="2390011"/>
              <a:ext cx="373609" cy="373609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064" y="4602379"/>
              <a:ext cx="373609" cy="373609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9241" y="5488506"/>
              <a:ext cx="373609" cy="373609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94518" y="3113211"/>
            <a:ext cx="1566454" cy="2554545"/>
          </a:xfrm>
          <a:prstGeom prst="rect">
            <a:avLst/>
          </a:prstGeom>
          <a:solidFill>
            <a:srgbClr val="ECF0F1"/>
          </a:solidFill>
          <a:ln>
            <a:solidFill>
              <a:srgbClr val="45454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Recurrent </a:t>
            </a:r>
            <a:br>
              <a:rPr lang="en-US" sz="2000" b="1" dirty="0"/>
            </a:br>
            <a:r>
              <a:rPr lang="en-US" sz="2000" b="1" dirty="0"/>
              <a:t>HSV-1</a:t>
            </a:r>
            <a:br>
              <a:rPr lang="en-US" sz="2000" b="1" dirty="0"/>
            </a:br>
            <a:r>
              <a:rPr lang="en-US" sz="2000" b="1" dirty="0"/>
              <a:t>disease</a:t>
            </a:r>
            <a:br>
              <a:rPr lang="en-US" sz="2000" b="1" dirty="0"/>
            </a:br>
            <a:endParaRPr lang="en-US" sz="2000" dirty="0"/>
          </a:p>
          <a:p>
            <a:pPr marL="174625" indent="-174625">
              <a:buFontTx/>
              <a:buChar char="-"/>
            </a:pPr>
            <a:r>
              <a:rPr lang="en-US" sz="2000" dirty="0"/>
              <a:t>Skin lesions</a:t>
            </a:r>
          </a:p>
          <a:p>
            <a:pPr marL="174625" indent="-174625">
              <a:buFontTx/>
              <a:buChar char="-"/>
            </a:pPr>
            <a:r>
              <a:rPr lang="en-US" sz="2000" dirty="0"/>
              <a:t>Blindness</a:t>
            </a:r>
          </a:p>
          <a:p>
            <a:pPr marL="174625" indent="-174625">
              <a:buFontTx/>
              <a:buChar char="-"/>
            </a:pPr>
            <a:r>
              <a:rPr lang="en-US" sz="2000" dirty="0"/>
              <a:t>Birth </a:t>
            </a:r>
            <a:br>
              <a:rPr lang="en-US" sz="2000" dirty="0"/>
            </a:br>
            <a:r>
              <a:rPr lang="en-US" sz="2000" dirty="0"/>
              <a:t>defects</a:t>
            </a:r>
          </a:p>
        </p:txBody>
      </p:sp>
      <p:sp>
        <p:nvSpPr>
          <p:cNvPr id="3" name="Arrow: Bent-Up 2"/>
          <p:cNvSpPr/>
          <p:nvPr/>
        </p:nvSpPr>
        <p:spPr>
          <a:xfrm rot="10800000">
            <a:off x="686941" y="2427063"/>
            <a:ext cx="986503" cy="498545"/>
          </a:xfrm>
          <a:prstGeom prst="bentUpArrow">
            <a:avLst/>
          </a:prstGeom>
          <a:solidFill>
            <a:srgbClr val="404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669848" y="2266177"/>
            <a:ext cx="1823374" cy="1246381"/>
            <a:chOff x="9669848" y="2266177"/>
            <a:chExt cx="1823374" cy="1246381"/>
          </a:xfrm>
        </p:grpSpPr>
        <p:sp>
          <p:nvSpPr>
            <p:cNvPr id="4" name="Lightning Bolt 3"/>
            <p:cNvSpPr/>
            <p:nvPr/>
          </p:nvSpPr>
          <p:spPr>
            <a:xfrm rot="1591975" flipH="1">
              <a:off x="9669848" y="2506658"/>
              <a:ext cx="662460" cy="1005900"/>
            </a:xfrm>
            <a:prstGeom prst="lightningBol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96447" y="2266177"/>
              <a:ext cx="10967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000" dirty="0"/>
                <a:t>Stress</a:t>
              </a:r>
            </a:p>
            <a:p>
              <a:r>
                <a:rPr lang="en-US" sz="2000" dirty="0"/>
                <a:t>signaling</a:t>
              </a:r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>
            <a:off x="5766561" y="3185551"/>
            <a:ext cx="1801558" cy="0"/>
          </a:xfrm>
          <a:prstGeom prst="straightConnector1">
            <a:avLst/>
          </a:prstGeom>
          <a:ln w="38100" cap="flat" cmpd="sng" algn="ctr">
            <a:solidFill>
              <a:srgbClr val="E74C3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684917" y="2615198"/>
            <a:ext cx="1923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Axonal transport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5738077" y="4014807"/>
            <a:ext cx="1830042" cy="0"/>
          </a:xfrm>
          <a:prstGeom prst="straightConnector1">
            <a:avLst/>
          </a:prstGeom>
          <a:ln w="38100" cap="flat" cmpd="sng" algn="ctr">
            <a:solidFill>
              <a:srgbClr val="54823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90114" y="5999219"/>
            <a:ext cx="1180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Skin layer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303468" y="5322295"/>
            <a:ext cx="1919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Sensory neurons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451548" y="1917558"/>
            <a:ext cx="1399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Reactivated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viral genome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247806" y="1917558"/>
            <a:ext cx="180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Latent repressed 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viral genome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961692" y="6517399"/>
            <a:ext cx="323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Thomas Kristie Lab at NIAID, NIH</a:t>
            </a:r>
          </a:p>
        </p:txBody>
      </p:sp>
      <p:pic>
        <p:nvPicPr>
          <p:cNvPr id="1026" name="Picture 2" descr="An external file that holds a picture, illustration, etc.&#10;Object name is ppat.1004535.g007.jpg">
            <a:extLst>
              <a:ext uri="{FF2B5EF4-FFF2-40B4-BE49-F238E27FC236}">
                <a16:creationId xmlns:a16="http://schemas.microsoft.com/office/drawing/2014/main" id="{E91D45A2-9990-4440-84F2-B6E4F4697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248" y="28731"/>
            <a:ext cx="3994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C76826-5237-4DF3-A54A-22EE425DAB5F}"/>
              </a:ext>
            </a:extLst>
          </p:cNvPr>
          <p:cNvSpPr txBox="1"/>
          <p:nvPr/>
        </p:nvSpPr>
        <p:spPr>
          <a:xfrm>
            <a:off x="8243723" y="451241"/>
            <a:ext cx="344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Hogue, et al. 2014 PLOS Pathogens</a:t>
            </a:r>
          </a:p>
          <a:p>
            <a:r>
              <a:rPr lang="en-US" dirty="0"/>
              <a:t>Enquist Lab</a:t>
            </a:r>
          </a:p>
        </p:txBody>
      </p:sp>
    </p:spTree>
    <p:extLst>
      <p:ext uri="{BB962C8B-B14F-4D97-AF65-F5344CB8AC3E}">
        <p14:creationId xmlns:p14="http://schemas.microsoft.com/office/powerpoint/2010/main" val="377751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2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2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3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3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3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4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7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4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4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7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5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7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5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" grpId="0" animBg="1"/>
      <p:bldP spid="71" grpId="0"/>
      <p:bldP spid="7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datasets available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context of human cytomegalovirus (HCMV) infection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82" y="266372"/>
            <a:ext cx="90773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4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for gene expression data</a:t>
            </a:r>
          </a:p>
        </p:txBody>
      </p:sp>
      <p:pic>
        <p:nvPicPr>
          <p:cNvPr id="3076" name="Picture 4" descr="An external file that holds a picture, illustration, etc.&#10;Object name is pnas.1710799114fig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130" y="1690688"/>
            <a:ext cx="6367518" cy="493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23" y="1690688"/>
            <a:ext cx="4455159" cy="16095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7352" y="3851664"/>
            <a:ext cx="39729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the induction of MET in epithelial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Experimentally determined that a class of early viral genes are responsible for this effect</a:t>
            </a:r>
          </a:p>
        </p:txBody>
      </p:sp>
    </p:spTree>
    <p:extLst>
      <p:ext uri="{BB962C8B-B14F-4D97-AF65-F5344CB8AC3E}">
        <p14:creationId xmlns:p14="http://schemas.microsoft.com/office/powerpoint/2010/main" val="469881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Proteomics data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075" y="2995146"/>
            <a:ext cx="3895725" cy="157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46" y="1669583"/>
            <a:ext cx="5679443" cy="1175353"/>
          </a:xfrm>
          <a:prstGeom prst="rect">
            <a:avLst/>
          </a:prstGeom>
        </p:spPr>
      </p:pic>
      <p:pic>
        <p:nvPicPr>
          <p:cNvPr id="4098" name="Picture 2" descr="https://ars.els-cdn.com/content/image/1-s2.0-S0092867414005947-fx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6" y="2995146"/>
            <a:ext cx="35718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ars.els-cdn.com/content/image/1-s2.0-S0092867414005947-gr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641" y="2008563"/>
            <a:ext cx="3778573" cy="450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648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Metabolomics data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1504"/>
            <a:ext cx="5638800" cy="2362200"/>
          </a:xfrm>
          <a:prstGeom prst="rect">
            <a:avLst/>
          </a:prstGeom>
        </p:spPr>
      </p:pic>
      <p:pic>
        <p:nvPicPr>
          <p:cNvPr id="5122" name="Picture 2" descr="An external file that holds a picture, illustration, etc.&#10;Object name is nihms173429f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444" y="365125"/>
            <a:ext cx="473392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06779"/>
            <a:ext cx="5547235" cy="15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11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virology (and maybe other areas)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studies focus on a single type of data (proteins, metabolites, etc.)</a:t>
            </a:r>
          </a:p>
          <a:p>
            <a:pPr lvl="1"/>
            <a:r>
              <a:rPr lang="en-US" dirty="0"/>
              <a:t>See Jean Beltran et al. Molecular Systems Biology (2017) for some exceptions</a:t>
            </a:r>
          </a:p>
          <a:p>
            <a:r>
              <a:rPr lang="en-US" dirty="0"/>
              <a:t>Datasets represent pools of cells (steady-state)</a:t>
            </a:r>
          </a:p>
          <a:p>
            <a:pPr lvl="1"/>
            <a:r>
              <a:rPr lang="en-US" dirty="0"/>
              <a:t>Single-cell </a:t>
            </a:r>
            <a:r>
              <a:rPr lang="en-US" dirty="0" err="1"/>
              <a:t>RNAseq</a:t>
            </a:r>
            <a:endParaRPr lang="en-US" dirty="0"/>
          </a:p>
          <a:p>
            <a:pPr lvl="1"/>
            <a:r>
              <a:rPr lang="en-US" dirty="0" err="1"/>
              <a:t>CyTOF</a:t>
            </a:r>
            <a:endParaRPr lang="en-US" dirty="0"/>
          </a:p>
          <a:p>
            <a:r>
              <a:rPr lang="en-US" dirty="0"/>
              <a:t>Replicate time points</a:t>
            </a:r>
          </a:p>
        </p:txBody>
      </p:sp>
    </p:spTree>
    <p:extLst>
      <p:ext uri="{BB962C8B-B14F-4D97-AF65-F5344CB8AC3E}">
        <p14:creationId xmlns:p14="http://schemas.microsoft.com/office/powerpoint/2010/main" val="3400801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datasets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700752" cy="232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1" y="1190966"/>
            <a:ext cx="5380968" cy="28286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41680" y="4614041"/>
            <a:ext cx="34772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Proteins, lipids, and metabolites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Lung vs trachea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virus strains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time points</a:t>
            </a:r>
          </a:p>
          <a:p>
            <a:endParaRPr lang="en-US" dirty="0"/>
          </a:p>
        </p:txBody>
      </p:sp>
      <p:pic>
        <p:nvPicPr>
          <p:cNvPr id="6146" name="Picture 2" descr="https://ars.els-cdn.com/content/image/1-s2.0-S1931312816300014-fx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642" y="4246179"/>
            <a:ext cx="2410219" cy="241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78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datasets (CPTAC; Clinical proteomic tumor analysis consortium)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004" y="2176435"/>
            <a:ext cx="5762625" cy="373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83669" y="2270234"/>
            <a:ext cx="3477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mRNA, protein, phosphoprotein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108 tumor samples</a:t>
            </a:r>
          </a:p>
        </p:txBody>
      </p:sp>
    </p:spTree>
    <p:extLst>
      <p:ext uri="{BB962C8B-B14F-4D97-AF65-F5344CB8AC3E}">
        <p14:creationId xmlns:p14="http://schemas.microsoft.com/office/powerpoint/2010/main" val="1796389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datasets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4118" y="365125"/>
            <a:ext cx="7191375" cy="2219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66040"/>
            <a:ext cx="3773653" cy="5291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297" y="2970839"/>
            <a:ext cx="5202784" cy="37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13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-s2.0-S2211124714005907-mmc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7779" y="-1"/>
            <a:ext cx="9165021" cy="6873139"/>
          </a:xfrm>
        </p:spPr>
      </p:pic>
    </p:spTree>
    <p:extLst>
      <p:ext uri="{BB962C8B-B14F-4D97-AF65-F5344CB8AC3E}">
        <p14:creationId xmlns:p14="http://schemas.microsoft.com/office/powerpoint/2010/main" val="93511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D12BD-84E0-4A16-ADE8-A0B93FB8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regulation of Molecular Networks in Biology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3A5178-16C7-42D4-BD17-36C19ADE7A88}"/>
              </a:ext>
            </a:extLst>
          </p:cNvPr>
          <p:cNvSpPr txBox="1"/>
          <p:nvPr/>
        </p:nvSpPr>
        <p:spPr>
          <a:xfrm>
            <a:off x="323039" y="3039507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E4D7DF-1653-4E86-B99A-A4E037CC1B3B}"/>
              </a:ext>
            </a:extLst>
          </p:cNvPr>
          <p:cNvSpPr txBox="1"/>
          <p:nvPr/>
        </p:nvSpPr>
        <p:spPr>
          <a:xfrm>
            <a:off x="1643616" y="2988593"/>
            <a:ext cx="24934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Epigenome</a:t>
            </a:r>
            <a:br>
              <a:rPr lang="en-US" dirty="0"/>
            </a:br>
            <a:endParaRPr lang="en-US" dirty="0"/>
          </a:p>
          <a:p>
            <a:r>
              <a:rPr lang="en-US" dirty="0"/>
              <a:t>(e.g., histone occupancy,</a:t>
            </a:r>
          </a:p>
          <a:p>
            <a:r>
              <a:rPr lang="en-US" dirty="0"/>
              <a:t>histone acetylation)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2B8EA-6E5C-4343-97B9-DBDDEDF39AD1}"/>
              </a:ext>
            </a:extLst>
          </p:cNvPr>
          <p:cNvSpPr txBox="1"/>
          <p:nvPr/>
        </p:nvSpPr>
        <p:spPr>
          <a:xfrm>
            <a:off x="4670916" y="2973912"/>
            <a:ext cx="18961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Transcriptome</a:t>
            </a:r>
            <a:br>
              <a:rPr lang="en-US" dirty="0"/>
            </a:br>
            <a:endParaRPr lang="en-US" dirty="0"/>
          </a:p>
          <a:p>
            <a:r>
              <a:rPr lang="en-US" dirty="0"/>
              <a:t>(e.g., mRNA</a:t>
            </a:r>
            <a:br>
              <a:rPr lang="en-US" dirty="0"/>
            </a:br>
            <a:r>
              <a:rPr lang="en-US" dirty="0"/>
              <a:t>abundance,</a:t>
            </a:r>
          </a:p>
          <a:p>
            <a:r>
              <a:rPr lang="en-US" dirty="0"/>
              <a:t>mRNA processing)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0F0CD-ABF8-4B4E-82ED-7C2D8DB13595}"/>
              </a:ext>
            </a:extLst>
          </p:cNvPr>
          <p:cNvSpPr txBox="1"/>
          <p:nvPr/>
        </p:nvSpPr>
        <p:spPr>
          <a:xfrm>
            <a:off x="6913714" y="3021335"/>
            <a:ext cx="19920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Proteome</a:t>
            </a:r>
            <a:br>
              <a:rPr lang="en-US" dirty="0"/>
            </a:br>
            <a:endParaRPr lang="en-US" dirty="0"/>
          </a:p>
          <a:p>
            <a:r>
              <a:rPr lang="en-US" dirty="0"/>
              <a:t>(e.g., protein</a:t>
            </a:r>
            <a:br>
              <a:rPr lang="en-US" dirty="0"/>
            </a:br>
            <a:r>
              <a:rPr lang="en-US" dirty="0"/>
              <a:t>abundance,</a:t>
            </a:r>
            <a:br>
              <a:rPr lang="en-US" dirty="0"/>
            </a:br>
            <a:r>
              <a:rPr lang="en-US" dirty="0"/>
              <a:t>PTMs, interactions)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9DEF43-2A2D-41CF-8F35-815BAB0C1988}"/>
              </a:ext>
            </a:extLst>
          </p:cNvPr>
          <p:cNvSpPr txBox="1"/>
          <p:nvPr/>
        </p:nvSpPr>
        <p:spPr>
          <a:xfrm>
            <a:off x="9311864" y="3021334"/>
            <a:ext cx="24881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Metabolome</a:t>
            </a:r>
            <a:br>
              <a:rPr lang="en-US" dirty="0"/>
            </a:br>
            <a:endParaRPr lang="en-US" dirty="0"/>
          </a:p>
          <a:p>
            <a:r>
              <a:rPr lang="en-US" dirty="0"/>
              <a:t>(e.g., abundance</a:t>
            </a:r>
            <a:br>
              <a:rPr lang="en-US" dirty="0"/>
            </a:br>
            <a:r>
              <a:rPr lang="en-US" dirty="0"/>
              <a:t>of lipids, metabolites, </a:t>
            </a:r>
            <a:br>
              <a:rPr lang="en-US" dirty="0"/>
            </a:br>
            <a:r>
              <a:rPr lang="en-US" dirty="0"/>
              <a:t>and signaling molecules)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07CB51-DE1F-443E-8234-F4813DCB1267}"/>
              </a:ext>
            </a:extLst>
          </p:cNvPr>
          <p:cNvCxnSpPr/>
          <p:nvPr/>
        </p:nvCxnSpPr>
        <p:spPr>
          <a:xfrm>
            <a:off x="1065917" y="3181114"/>
            <a:ext cx="439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9B5365-FE1C-4BB2-A2FD-1AAD4ADA9E39}"/>
              </a:ext>
            </a:extLst>
          </p:cNvPr>
          <p:cNvCxnSpPr>
            <a:cxnSpLocks/>
          </p:cNvCxnSpPr>
          <p:nvPr/>
        </p:nvCxnSpPr>
        <p:spPr>
          <a:xfrm>
            <a:off x="3113157" y="3181114"/>
            <a:ext cx="1494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AF0267-E93A-4173-BB2D-469BCF68D25D}"/>
              </a:ext>
            </a:extLst>
          </p:cNvPr>
          <p:cNvCxnSpPr/>
          <p:nvPr/>
        </p:nvCxnSpPr>
        <p:spPr>
          <a:xfrm>
            <a:off x="6285788" y="3186569"/>
            <a:ext cx="439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73E16B-33AF-4016-A79A-88344198AD34}"/>
              </a:ext>
            </a:extLst>
          </p:cNvPr>
          <p:cNvCxnSpPr>
            <a:cxnSpLocks/>
          </p:cNvCxnSpPr>
          <p:nvPr/>
        </p:nvCxnSpPr>
        <p:spPr>
          <a:xfrm>
            <a:off x="8129774" y="3181114"/>
            <a:ext cx="873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BD5A22B-9A5E-4CFC-882E-59D514BA44C3}"/>
              </a:ext>
            </a:extLst>
          </p:cNvPr>
          <p:cNvSpPr/>
          <p:nvPr/>
        </p:nvSpPr>
        <p:spPr>
          <a:xfrm>
            <a:off x="2089700" y="2090082"/>
            <a:ext cx="5327010" cy="883825"/>
          </a:xfrm>
          <a:custGeom>
            <a:avLst/>
            <a:gdLst>
              <a:gd name="connsiteX0" fmla="*/ 5486400 w 5486400"/>
              <a:gd name="connsiteY0" fmla="*/ 750024 h 791969"/>
              <a:gd name="connsiteX1" fmla="*/ 3112316 w 5486400"/>
              <a:gd name="connsiteY1" fmla="*/ 20182 h 791969"/>
              <a:gd name="connsiteX2" fmla="*/ 528507 w 5486400"/>
              <a:gd name="connsiteY2" fmla="*/ 255074 h 791969"/>
              <a:gd name="connsiteX3" fmla="*/ 0 w 5486400"/>
              <a:gd name="connsiteY3" fmla="*/ 791969 h 79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791969">
                <a:moveTo>
                  <a:pt x="5486400" y="750024"/>
                </a:moveTo>
                <a:cubicBezTo>
                  <a:pt x="4712515" y="426349"/>
                  <a:pt x="3938631" y="102674"/>
                  <a:pt x="3112316" y="20182"/>
                </a:cubicBezTo>
                <a:cubicBezTo>
                  <a:pt x="2286001" y="-62310"/>
                  <a:pt x="1047226" y="126443"/>
                  <a:pt x="528507" y="255074"/>
                </a:cubicBezTo>
                <a:cubicBezTo>
                  <a:pt x="9788" y="383705"/>
                  <a:pt x="4894" y="587837"/>
                  <a:pt x="0" y="791969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C2F1C34E-B8CD-4EBA-8689-5FAC8163F227}"/>
              </a:ext>
            </a:extLst>
          </p:cNvPr>
          <p:cNvSpPr/>
          <p:nvPr/>
        </p:nvSpPr>
        <p:spPr>
          <a:xfrm rot="5400000">
            <a:off x="5731506" y="-1032634"/>
            <a:ext cx="660072" cy="11477007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BF366C-361F-4E76-A794-25001F027F94}"/>
              </a:ext>
            </a:extLst>
          </p:cNvPr>
          <p:cNvSpPr txBox="1"/>
          <p:nvPr/>
        </p:nvSpPr>
        <p:spPr>
          <a:xfrm>
            <a:off x="5286859" y="5344073"/>
            <a:ext cx="1549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Phenotype</a:t>
            </a:r>
          </a:p>
        </p:txBody>
      </p:sp>
    </p:spTree>
    <p:extLst>
      <p:ext uri="{BB962C8B-B14F-4D97-AF65-F5344CB8AC3E}">
        <p14:creationId xmlns:p14="http://schemas.microsoft.com/office/powerpoint/2010/main" val="17620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datasets: microscopy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Capability to perform live-cell experiments (time-lapse experiments)</a:t>
            </a:r>
          </a:p>
          <a:p>
            <a:r>
              <a:rPr lang="en-US" dirty="0"/>
              <a:t>Possible to monitor a few proteins at a time (2-5 proteins)</a:t>
            </a:r>
          </a:p>
          <a:p>
            <a:pPr lvl="1"/>
            <a:r>
              <a:rPr lang="en-US" dirty="0"/>
              <a:t>Localization, abundance, interactions</a:t>
            </a:r>
          </a:p>
          <a:p>
            <a:r>
              <a:rPr lang="en-US" dirty="0"/>
              <a:t>May be possible to combine with other reporter tools</a:t>
            </a:r>
          </a:p>
          <a:p>
            <a:pPr lvl="1"/>
            <a:r>
              <a:rPr lang="en-US" dirty="0"/>
              <a:t>Gene activation, inorganic molecule concentrations (calcium), pH</a:t>
            </a:r>
          </a:p>
          <a:p>
            <a:r>
              <a:rPr lang="en-US" dirty="0"/>
              <a:t>New technologies:</a:t>
            </a:r>
          </a:p>
          <a:p>
            <a:pPr lvl="1"/>
            <a:r>
              <a:rPr lang="en-US" dirty="0"/>
              <a:t>Super-resolution microscopy (N-SIM)</a:t>
            </a:r>
          </a:p>
          <a:p>
            <a:pPr lvl="1"/>
            <a:r>
              <a:rPr lang="en-US" dirty="0"/>
              <a:t>Lattice light sheet (high speed and minimum photo-toxicity makes it ideal for live samples from cells to full organisms)</a:t>
            </a:r>
          </a:p>
          <a:p>
            <a:pPr lvl="2"/>
            <a:r>
              <a:rPr lang="en-US" dirty="0"/>
              <a:t>Eric Betzig at </a:t>
            </a:r>
            <a:r>
              <a:rPr lang="en-US" dirty="0" err="1"/>
              <a:t>Janelia</a:t>
            </a:r>
            <a:endParaRPr lang="en-US" dirty="0"/>
          </a:p>
          <a:p>
            <a:pPr lvl="2"/>
            <a:r>
              <a:rPr lang="en-US" dirty="0"/>
              <a:t>Also available at Harvard</a:t>
            </a:r>
          </a:p>
          <a:p>
            <a:pPr lvl="2"/>
            <a:r>
              <a:rPr lang="en-US" dirty="0"/>
              <a:t>Modeling may be of high interest to developmental biologists and cell biologists (see Ned </a:t>
            </a:r>
            <a:r>
              <a:rPr lang="en-US" dirty="0" err="1"/>
              <a:t>Wingreen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1915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FF2B5EF4-FFF2-40B4-BE49-F238E27FC236}">
                <a16:creationId xmlns:a16="http://schemas.microsoft.com/office/drawing/2014/main" id="{D1BFF3B3-265D-488D-BF4A-8D908CB3F243}"/>
              </a:ext>
            </a:extLst>
          </p:cNvPr>
          <p:cNvSpPr/>
          <p:nvPr/>
        </p:nvSpPr>
        <p:spPr>
          <a:xfrm>
            <a:off x="3918493" y="4167668"/>
            <a:ext cx="757063" cy="6887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B37E67A-863E-4615-A1D2-F158AECD9DAF}"/>
              </a:ext>
            </a:extLst>
          </p:cNvPr>
          <p:cNvSpPr/>
          <p:nvPr/>
        </p:nvSpPr>
        <p:spPr>
          <a:xfrm>
            <a:off x="4339459" y="4199293"/>
            <a:ext cx="757063" cy="6887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50B812D-AEBA-4E1D-B993-E49DFD4CE057}"/>
              </a:ext>
            </a:extLst>
          </p:cNvPr>
          <p:cNvSpPr/>
          <p:nvPr/>
        </p:nvSpPr>
        <p:spPr>
          <a:xfrm>
            <a:off x="10220787" y="4123052"/>
            <a:ext cx="1294067" cy="530433"/>
          </a:xfrm>
          <a:custGeom>
            <a:avLst/>
            <a:gdLst>
              <a:gd name="connsiteX0" fmla="*/ 0 w 1294067"/>
              <a:gd name="connsiteY0" fmla="*/ 381843 h 530433"/>
              <a:gd name="connsiteX1" fmla="*/ 605790 w 1294067"/>
              <a:gd name="connsiteY1" fmla="*/ 4653 h 530433"/>
              <a:gd name="connsiteX2" fmla="*/ 1131570 w 1294067"/>
              <a:gd name="connsiteY2" fmla="*/ 187533 h 530433"/>
              <a:gd name="connsiteX3" fmla="*/ 1280160 w 1294067"/>
              <a:gd name="connsiteY3" fmla="*/ 427563 h 530433"/>
              <a:gd name="connsiteX4" fmla="*/ 1291590 w 1294067"/>
              <a:gd name="connsiteY4" fmla="*/ 530433 h 530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67" h="530433">
                <a:moveTo>
                  <a:pt x="0" y="381843"/>
                </a:moveTo>
                <a:cubicBezTo>
                  <a:pt x="208597" y="209440"/>
                  <a:pt x="417195" y="37038"/>
                  <a:pt x="605790" y="4653"/>
                </a:cubicBezTo>
                <a:cubicBezTo>
                  <a:pt x="794385" y="-27732"/>
                  <a:pt x="1019175" y="117048"/>
                  <a:pt x="1131570" y="187533"/>
                </a:cubicBezTo>
                <a:cubicBezTo>
                  <a:pt x="1243965" y="258018"/>
                  <a:pt x="1253490" y="370413"/>
                  <a:pt x="1280160" y="427563"/>
                </a:cubicBezTo>
                <a:cubicBezTo>
                  <a:pt x="1306830" y="484713"/>
                  <a:pt x="1285875" y="490428"/>
                  <a:pt x="1291590" y="53043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11325-ADBF-427E-B21A-8A7A34FB2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96" y="56436"/>
            <a:ext cx="10515600" cy="1325563"/>
          </a:xfrm>
        </p:spPr>
        <p:txBody>
          <a:bodyPr/>
          <a:lstStyle/>
          <a:p>
            <a:r>
              <a:rPr lang="en-US" dirty="0"/>
              <a:t>A protein-centric view of molecular dynamics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61F13F-8392-4739-8211-51A7AE2A2CC9}"/>
              </a:ext>
            </a:extLst>
          </p:cNvPr>
          <p:cNvSpPr/>
          <p:nvPr/>
        </p:nvSpPr>
        <p:spPr>
          <a:xfrm>
            <a:off x="5200635" y="5804114"/>
            <a:ext cx="1350628" cy="6887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 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8BEAA4-4776-4D03-97A6-5B37D5103DC0}"/>
              </a:ext>
            </a:extLst>
          </p:cNvPr>
          <p:cNvSpPr/>
          <p:nvPr/>
        </p:nvSpPr>
        <p:spPr>
          <a:xfrm>
            <a:off x="10183814" y="3617629"/>
            <a:ext cx="1350628" cy="6887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15DD80-EEE9-4247-ADCE-6E80F903FD8E}"/>
              </a:ext>
            </a:extLst>
          </p:cNvPr>
          <p:cNvSpPr txBox="1"/>
          <p:nvPr/>
        </p:nvSpPr>
        <p:spPr>
          <a:xfrm>
            <a:off x="350915" y="1352510"/>
            <a:ext cx="168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Transcriptome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A3F31-B603-4BE9-8F8A-F11EB3C37382}"/>
              </a:ext>
            </a:extLst>
          </p:cNvPr>
          <p:cNvSpPr txBox="1"/>
          <p:nvPr/>
        </p:nvSpPr>
        <p:spPr>
          <a:xfrm>
            <a:off x="5112538" y="1359302"/>
            <a:ext cx="1218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Proteome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07481-B6B5-42A1-89A8-02FE8A9C364D}"/>
              </a:ext>
            </a:extLst>
          </p:cNvPr>
          <p:cNvSpPr txBox="1"/>
          <p:nvPr/>
        </p:nvSpPr>
        <p:spPr>
          <a:xfrm>
            <a:off x="10063029" y="1290102"/>
            <a:ext cx="1534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Metabolome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E1F1F4-5B0F-4639-AFDA-3DAFBAC25B51}"/>
              </a:ext>
            </a:extLst>
          </p:cNvPr>
          <p:cNvCxnSpPr/>
          <p:nvPr/>
        </p:nvCxnSpPr>
        <p:spPr>
          <a:xfrm>
            <a:off x="2407640" y="1690688"/>
            <a:ext cx="0" cy="5167312"/>
          </a:xfrm>
          <a:prstGeom prst="line">
            <a:avLst/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BB83B4-441A-4C09-9797-70AE3BBB7623}"/>
              </a:ext>
            </a:extLst>
          </p:cNvPr>
          <p:cNvCxnSpPr/>
          <p:nvPr/>
        </p:nvCxnSpPr>
        <p:spPr>
          <a:xfrm>
            <a:off x="9406783" y="1615637"/>
            <a:ext cx="0" cy="5167312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C6846D5-FEAD-4ACC-9A44-AA2E191735C2}"/>
              </a:ext>
            </a:extLst>
          </p:cNvPr>
          <p:cNvSpPr/>
          <p:nvPr/>
        </p:nvSpPr>
        <p:spPr>
          <a:xfrm>
            <a:off x="450375" y="5791808"/>
            <a:ext cx="1286042" cy="234932"/>
          </a:xfrm>
          <a:custGeom>
            <a:avLst/>
            <a:gdLst>
              <a:gd name="connsiteX0" fmla="*/ 2527 w 1286042"/>
              <a:gd name="connsiteY0" fmla="*/ 234932 h 234932"/>
              <a:gd name="connsiteX1" fmla="*/ 61249 w 1286042"/>
              <a:gd name="connsiteY1" fmla="*/ 159431 h 234932"/>
              <a:gd name="connsiteX2" fmla="*/ 413587 w 1286042"/>
              <a:gd name="connsiteY2" fmla="*/ 40 h 234932"/>
              <a:gd name="connsiteX3" fmla="*/ 849815 w 1286042"/>
              <a:gd name="connsiteY3" fmla="*/ 142653 h 234932"/>
              <a:gd name="connsiteX4" fmla="*/ 1286042 w 1286042"/>
              <a:gd name="connsiteY4" fmla="*/ 25207 h 23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042" h="234932">
                <a:moveTo>
                  <a:pt x="2527" y="234932"/>
                </a:moveTo>
                <a:cubicBezTo>
                  <a:pt x="-2367" y="216756"/>
                  <a:pt x="-7261" y="198580"/>
                  <a:pt x="61249" y="159431"/>
                </a:cubicBezTo>
                <a:cubicBezTo>
                  <a:pt x="129759" y="120282"/>
                  <a:pt x="282159" y="2836"/>
                  <a:pt x="413587" y="40"/>
                </a:cubicBezTo>
                <a:cubicBezTo>
                  <a:pt x="545015" y="-2756"/>
                  <a:pt x="704406" y="138459"/>
                  <a:pt x="849815" y="142653"/>
                </a:cubicBezTo>
                <a:cubicBezTo>
                  <a:pt x="995224" y="146847"/>
                  <a:pt x="1140633" y="86027"/>
                  <a:pt x="1286042" y="25207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6EDB1EB-C0E8-46B1-839F-6B0C89561B64}"/>
              </a:ext>
            </a:extLst>
          </p:cNvPr>
          <p:cNvSpPr/>
          <p:nvPr/>
        </p:nvSpPr>
        <p:spPr>
          <a:xfrm>
            <a:off x="702037" y="6111949"/>
            <a:ext cx="1286042" cy="234932"/>
          </a:xfrm>
          <a:custGeom>
            <a:avLst/>
            <a:gdLst>
              <a:gd name="connsiteX0" fmla="*/ 2527 w 1286042"/>
              <a:gd name="connsiteY0" fmla="*/ 234932 h 234932"/>
              <a:gd name="connsiteX1" fmla="*/ 61249 w 1286042"/>
              <a:gd name="connsiteY1" fmla="*/ 159431 h 234932"/>
              <a:gd name="connsiteX2" fmla="*/ 413587 w 1286042"/>
              <a:gd name="connsiteY2" fmla="*/ 40 h 234932"/>
              <a:gd name="connsiteX3" fmla="*/ 849815 w 1286042"/>
              <a:gd name="connsiteY3" fmla="*/ 142653 h 234932"/>
              <a:gd name="connsiteX4" fmla="*/ 1286042 w 1286042"/>
              <a:gd name="connsiteY4" fmla="*/ 25207 h 23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042" h="234932">
                <a:moveTo>
                  <a:pt x="2527" y="234932"/>
                </a:moveTo>
                <a:cubicBezTo>
                  <a:pt x="-2367" y="216756"/>
                  <a:pt x="-7261" y="198580"/>
                  <a:pt x="61249" y="159431"/>
                </a:cubicBezTo>
                <a:cubicBezTo>
                  <a:pt x="129759" y="120282"/>
                  <a:pt x="282159" y="2836"/>
                  <a:pt x="413587" y="40"/>
                </a:cubicBezTo>
                <a:cubicBezTo>
                  <a:pt x="545015" y="-2756"/>
                  <a:pt x="704406" y="138459"/>
                  <a:pt x="849815" y="142653"/>
                </a:cubicBezTo>
                <a:cubicBezTo>
                  <a:pt x="995224" y="146847"/>
                  <a:pt x="1140633" y="86027"/>
                  <a:pt x="1286042" y="25207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551B459-7213-45EA-BBE9-8C5F70811E19}"/>
              </a:ext>
            </a:extLst>
          </p:cNvPr>
          <p:cNvSpPr/>
          <p:nvPr/>
        </p:nvSpPr>
        <p:spPr>
          <a:xfrm>
            <a:off x="602775" y="5944208"/>
            <a:ext cx="1286042" cy="234932"/>
          </a:xfrm>
          <a:custGeom>
            <a:avLst/>
            <a:gdLst>
              <a:gd name="connsiteX0" fmla="*/ 2527 w 1286042"/>
              <a:gd name="connsiteY0" fmla="*/ 234932 h 234932"/>
              <a:gd name="connsiteX1" fmla="*/ 61249 w 1286042"/>
              <a:gd name="connsiteY1" fmla="*/ 159431 h 234932"/>
              <a:gd name="connsiteX2" fmla="*/ 413587 w 1286042"/>
              <a:gd name="connsiteY2" fmla="*/ 40 h 234932"/>
              <a:gd name="connsiteX3" fmla="*/ 849815 w 1286042"/>
              <a:gd name="connsiteY3" fmla="*/ 142653 h 234932"/>
              <a:gd name="connsiteX4" fmla="*/ 1286042 w 1286042"/>
              <a:gd name="connsiteY4" fmla="*/ 25207 h 23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042" h="234932">
                <a:moveTo>
                  <a:pt x="2527" y="234932"/>
                </a:moveTo>
                <a:cubicBezTo>
                  <a:pt x="-2367" y="216756"/>
                  <a:pt x="-7261" y="198580"/>
                  <a:pt x="61249" y="159431"/>
                </a:cubicBezTo>
                <a:cubicBezTo>
                  <a:pt x="129759" y="120282"/>
                  <a:pt x="282159" y="2836"/>
                  <a:pt x="413587" y="40"/>
                </a:cubicBezTo>
                <a:cubicBezTo>
                  <a:pt x="545015" y="-2756"/>
                  <a:pt x="704406" y="138459"/>
                  <a:pt x="849815" y="142653"/>
                </a:cubicBezTo>
                <a:cubicBezTo>
                  <a:pt x="995224" y="146847"/>
                  <a:pt x="1140633" y="86027"/>
                  <a:pt x="1286042" y="25207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EE2D21-87A6-443F-B0B2-58B7915961D3}"/>
              </a:ext>
            </a:extLst>
          </p:cNvPr>
          <p:cNvCxnSpPr>
            <a:cxnSpLocks/>
          </p:cNvCxnSpPr>
          <p:nvPr/>
        </p:nvCxnSpPr>
        <p:spPr>
          <a:xfrm>
            <a:off x="2206305" y="6079514"/>
            <a:ext cx="2717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8AAB4B-1462-45A4-879E-2CADCAC1F585}"/>
              </a:ext>
            </a:extLst>
          </p:cNvPr>
          <p:cNvSpPr txBox="1"/>
          <p:nvPr/>
        </p:nvSpPr>
        <p:spPr>
          <a:xfrm>
            <a:off x="2516697" y="5584090"/>
            <a:ext cx="121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B83D8E-4B2D-4AC0-91F6-1C3DE9C65277}"/>
              </a:ext>
            </a:extLst>
          </p:cNvPr>
          <p:cNvSpPr txBox="1"/>
          <p:nvPr/>
        </p:nvSpPr>
        <p:spPr>
          <a:xfrm>
            <a:off x="838200" y="633154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mRNA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B89E170-6F7F-49C5-ACD9-CC2B5473D90B}"/>
              </a:ext>
            </a:extLst>
          </p:cNvPr>
          <p:cNvSpPr/>
          <p:nvPr/>
        </p:nvSpPr>
        <p:spPr>
          <a:xfrm>
            <a:off x="10097271" y="4733435"/>
            <a:ext cx="332721" cy="400110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A776FC-25F1-4A70-944C-35ECA3BA0015}"/>
              </a:ext>
            </a:extLst>
          </p:cNvPr>
          <p:cNvSpPr/>
          <p:nvPr/>
        </p:nvSpPr>
        <p:spPr>
          <a:xfrm>
            <a:off x="11334387" y="4733435"/>
            <a:ext cx="400110" cy="4001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BB8AD15-0EA3-4542-ADDC-6957EB48E304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4595365" y="5164412"/>
            <a:ext cx="656888" cy="50796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B273F56-FF69-4071-A7B8-E51A597C50A3}"/>
              </a:ext>
            </a:extLst>
          </p:cNvPr>
          <p:cNvSpPr/>
          <p:nvPr/>
        </p:nvSpPr>
        <p:spPr>
          <a:xfrm>
            <a:off x="3472075" y="4331027"/>
            <a:ext cx="1350628" cy="6887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 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A61FAF-DC11-46BC-9EDD-7DE5D5B7BDE9}"/>
              </a:ext>
            </a:extLst>
          </p:cNvPr>
          <p:cNvSpPr txBox="1"/>
          <p:nvPr/>
        </p:nvSpPr>
        <p:spPr>
          <a:xfrm>
            <a:off x="3647519" y="3759988"/>
            <a:ext cx="129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Interactions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4776D6-CE8F-4A19-9916-AE5CADE5BB62}"/>
              </a:ext>
            </a:extLst>
          </p:cNvPr>
          <p:cNvSpPr txBox="1"/>
          <p:nvPr/>
        </p:nvSpPr>
        <p:spPr>
          <a:xfrm>
            <a:off x="5252253" y="5487714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Abundance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5C7A2AC-BC21-42A5-8B95-B72C817B9303}"/>
              </a:ext>
            </a:extLst>
          </p:cNvPr>
          <p:cNvSpPr/>
          <p:nvPr/>
        </p:nvSpPr>
        <p:spPr>
          <a:xfrm>
            <a:off x="6486196" y="4390355"/>
            <a:ext cx="1350628" cy="6887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 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516D00-0E46-4A47-8CEB-D7E9975EA0D9}"/>
              </a:ext>
            </a:extLst>
          </p:cNvPr>
          <p:cNvSpPr txBox="1"/>
          <p:nvPr/>
        </p:nvSpPr>
        <p:spPr>
          <a:xfrm>
            <a:off x="6393697" y="3717033"/>
            <a:ext cx="182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Post-translational</a:t>
            </a:r>
          </a:p>
          <a:p>
            <a:r>
              <a:rPr lang="en-US" dirty="0"/>
              <a:t>modifications</a:t>
            </a: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67452C6F-BD32-4F99-9890-91B4E2348524}"/>
              </a:ext>
            </a:extLst>
          </p:cNvPr>
          <p:cNvSpPr/>
          <p:nvPr/>
        </p:nvSpPr>
        <p:spPr>
          <a:xfrm>
            <a:off x="7639491" y="4390355"/>
            <a:ext cx="220980" cy="1905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CC34E4-B131-4E6C-8B45-C4BF30081A89}"/>
              </a:ext>
            </a:extLst>
          </p:cNvPr>
          <p:cNvCxnSpPr>
            <a:cxnSpLocks/>
          </p:cNvCxnSpPr>
          <p:nvPr/>
        </p:nvCxnSpPr>
        <p:spPr>
          <a:xfrm flipV="1">
            <a:off x="6474741" y="5164411"/>
            <a:ext cx="392611" cy="33987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F56E730-BCD9-49F5-B817-2D285B350D2E}"/>
              </a:ext>
            </a:extLst>
          </p:cNvPr>
          <p:cNvCxnSpPr/>
          <p:nvPr/>
        </p:nvCxnSpPr>
        <p:spPr>
          <a:xfrm>
            <a:off x="5252253" y="4679672"/>
            <a:ext cx="10054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2CA37A4-DA3F-4E1B-AACC-CAFC62C9BCEE}"/>
              </a:ext>
            </a:extLst>
          </p:cNvPr>
          <p:cNvSpPr txBox="1"/>
          <p:nvPr/>
        </p:nvSpPr>
        <p:spPr>
          <a:xfrm>
            <a:off x="576181" y="5388626"/>
            <a:ext cx="130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Abundance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F680B92-71DA-4021-B6FA-DAEEA2015FD3}"/>
              </a:ext>
            </a:extLst>
          </p:cNvPr>
          <p:cNvSpPr/>
          <p:nvPr/>
        </p:nvSpPr>
        <p:spPr>
          <a:xfrm>
            <a:off x="5036293" y="2416279"/>
            <a:ext cx="1370644" cy="9113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8A2351-F016-495D-926C-3F86021C87F4}"/>
              </a:ext>
            </a:extLst>
          </p:cNvPr>
          <p:cNvSpPr txBox="1"/>
          <p:nvPr/>
        </p:nvSpPr>
        <p:spPr>
          <a:xfrm>
            <a:off x="5100179" y="2015322"/>
            <a:ext cx="1286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Localization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DD90A31-28FC-435C-A2BB-CAE269666687}"/>
              </a:ext>
            </a:extLst>
          </p:cNvPr>
          <p:cNvCxnSpPr/>
          <p:nvPr/>
        </p:nvCxnSpPr>
        <p:spPr>
          <a:xfrm flipV="1">
            <a:off x="4595365" y="3429000"/>
            <a:ext cx="328444" cy="2880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2A20DB1-E90A-4DE7-92F7-7056AE49B8CD}"/>
              </a:ext>
            </a:extLst>
          </p:cNvPr>
          <p:cNvCxnSpPr/>
          <p:nvPr/>
        </p:nvCxnSpPr>
        <p:spPr>
          <a:xfrm flipH="1" flipV="1">
            <a:off x="6386237" y="3477793"/>
            <a:ext cx="236662" cy="2122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222AA88E-FBB5-4746-BE42-65F94A851967}"/>
              </a:ext>
            </a:extLst>
          </p:cNvPr>
          <p:cNvSpPr/>
          <p:nvPr/>
        </p:nvSpPr>
        <p:spPr>
          <a:xfrm>
            <a:off x="5512254" y="2823363"/>
            <a:ext cx="753328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275D6E8-AFEF-4F03-9188-A3B2A8FCBD1E}"/>
              </a:ext>
            </a:extLst>
          </p:cNvPr>
          <p:cNvSpPr/>
          <p:nvPr/>
        </p:nvSpPr>
        <p:spPr>
          <a:xfrm>
            <a:off x="5338177" y="2617930"/>
            <a:ext cx="166247" cy="1662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469F717-461D-4795-8B51-E2F35CBCBEBD}"/>
              </a:ext>
            </a:extLst>
          </p:cNvPr>
          <p:cNvSpPr/>
          <p:nvPr/>
        </p:nvSpPr>
        <p:spPr>
          <a:xfrm>
            <a:off x="5923449" y="2939609"/>
            <a:ext cx="166247" cy="1662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3AD3563-2D58-4C9F-B236-A5D4BD0D3DAF}"/>
              </a:ext>
            </a:extLst>
          </p:cNvPr>
          <p:cNvCxnSpPr/>
          <p:nvPr/>
        </p:nvCxnSpPr>
        <p:spPr>
          <a:xfrm>
            <a:off x="5512254" y="2784177"/>
            <a:ext cx="363695" cy="223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ight Brace 64">
            <a:extLst>
              <a:ext uri="{FF2B5EF4-FFF2-40B4-BE49-F238E27FC236}">
                <a16:creationId xmlns:a16="http://schemas.microsoft.com/office/drawing/2014/main" id="{B76BD6C0-7894-41F9-A235-5DBAE5851E31}"/>
              </a:ext>
            </a:extLst>
          </p:cNvPr>
          <p:cNvSpPr/>
          <p:nvPr/>
        </p:nvSpPr>
        <p:spPr>
          <a:xfrm>
            <a:off x="7920075" y="1759412"/>
            <a:ext cx="1864284" cy="4941460"/>
          </a:xfrm>
          <a:prstGeom prst="rightBrace">
            <a:avLst>
              <a:gd name="adj1" fmla="val 8333"/>
              <a:gd name="adj2" fmla="val 432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38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62D8-4FF6-4239-84A9-637B9F68F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6895"/>
            <a:ext cx="10515600" cy="1325563"/>
          </a:xfrm>
        </p:spPr>
        <p:txBody>
          <a:bodyPr/>
          <a:lstStyle/>
          <a:p>
            <a:r>
              <a:rPr lang="en-US" dirty="0"/>
              <a:t>Example of signal transduction in a cell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D4F2E1B-0D6C-412D-B96C-65CC6185D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7386" y="1535697"/>
            <a:ext cx="7117228" cy="5224919"/>
          </a:xfrm>
          <a:prstGeom prst="rect">
            <a:avLst/>
          </a:prstGeom>
        </p:spPr>
      </p:pic>
      <p:sp>
        <p:nvSpPr>
          <p:cNvPr id="6" name="Lightning Bolt 5">
            <a:extLst>
              <a:ext uri="{FF2B5EF4-FFF2-40B4-BE49-F238E27FC236}">
                <a16:creationId xmlns:a16="http://schemas.microsoft.com/office/drawing/2014/main" id="{16ADF753-61D7-4DAB-9C20-CBCFD099EA63}"/>
              </a:ext>
            </a:extLst>
          </p:cNvPr>
          <p:cNvSpPr/>
          <p:nvPr/>
        </p:nvSpPr>
        <p:spPr>
          <a:xfrm flipH="1">
            <a:off x="6096000" y="1462266"/>
            <a:ext cx="1634836" cy="1530315"/>
          </a:xfrm>
          <a:prstGeom prst="lightningBol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1CFED52-1A20-4D2D-98D9-AA2FBFE3E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3008" y="1207860"/>
            <a:ext cx="190500" cy="1809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756B074-4D59-4A0E-BEC7-99566BA9F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1044" y="1494691"/>
            <a:ext cx="190500" cy="1809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B117522-70FD-4E65-A018-6864744DE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9399" y="1248866"/>
            <a:ext cx="190500" cy="1809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1733B86-2EE3-4EE2-A26E-D874D7A49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9707" y="1371778"/>
            <a:ext cx="190500" cy="1809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B44E260-0E58-415D-9DFA-CCEB520D5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4957" y="1055072"/>
            <a:ext cx="1905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9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4943-965B-4661-AF0B-DB9FC136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Elucidating molecular networks using a classic molecular approach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C7BFD8-A1FD-4628-89CA-1DE0849B9E62}"/>
              </a:ext>
            </a:extLst>
          </p:cNvPr>
          <p:cNvCxnSpPr/>
          <p:nvPr/>
        </p:nvCxnSpPr>
        <p:spPr>
          <a:xfrm>
            <a:off x="7520711" y="6103917"/>
            <a:ext cx="7563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69C4DE-DD4E-4437-874A-8CDC9BC05294}"/>
              </a:ext>
            </a:extLst>
          </p:cNvPr>
          <p:cNvSpPr txBox="1"/>
          <p:nvPr/>
        </p:nvSpPr>
        <p:spPr>
          <a:xfrm>
            <a:off x="8180449" y="5846544"/>
            <a:ext cx="1341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HCMV</a:t>
            </a:r>
          </a:p>
          <a:p>
            <a:pPr algn="ctr"/>
            <a:r>
              <a:rPr lang="en-US" dirty="0"/>
              <a:t>Replication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DAEE51-D8C8-43DF-97E8-BE42A1E03793}"/>
              </a:ext>
            </a:extLst>
          </p:cNvPr>
          <p:cNvGrpSpPr/>
          <p:nvPr/>
        </p:nvGrpSpPr>
        <p:grpSpPr>
          <a:xfrm>
            <a:off x="2668128" y="3218213"/>
            <a:ext cx="4852583" cy="3432082"/>
            <a:chOff x="578071" y="3218213"/>
            <a:chExt cx="4852583" cy="3432082"/>
          </a:xfrm>
        </p:grpSpPr>
        <p:pic>
          <p:nvPicPr>
            <p:cNvPr id="1026" name="Picture 2" descr="http://www.pnas.org/content/pnas/111/5/1951/F6.large.jpg?width=800&amp;height=600&amp;carousel=1">
              <a:extLst>
                <a:ext uri="{FF2B5EF4-FFF2-40B4-BE49-F238E27FC236}">
                  <a16:creationId xmlns:a16="http://schemas.microsoft.com/office/drawing/2014/main" id="{1AD588E7-A2BA-4720-A130-6AB72A302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071" y="3218213"/>
              <a:ext cx="4852583" cy="343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F42D89-FA01-4AE5-897D-A930F0F68035}"/>
                </a:ext>
              </a:extLst>
            </p:cNvPr>
            <p:cNvSpPr/>
            <p:nvPr/>
          </p:nvSpPr>
          <p:spPr>
            <a:xfrm>
              <a:off x="4334495" y="3651663"/>
              <a:ext cx="866899" cy="12350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9A06B4-BF7C-439C-BA95-CF5D4B27125D}"/>
                </a:ext>
              </a:extLst>
            </p:cNvPr>
            <p:cNvSpPr/>
            <p:nvPr/>
          </p:nvSpPr>
          <p:spPr>
            <a:xfrm>
              <a:off x="4767944" y="4631377"/>
              <a:ext cx="338446" cy="5581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D9B751B-A613-4F67-9BC7-5329FDAC2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87027"/>
            <a:ext cx="4997187" cy="180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2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DC1C4-4C16-4633-8C97-3FFF3DB5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virus replication</a:t>
            </a:r>
          </a:p>
        </p:txBody>
      </p:sp>
      <p:pic>
        <p:nvPicPr>
          <p:cNvPr id="14" name="Entry">
            <a:extLst>
              <a:ext uri="{FF2B5EF4-FFF2-40B4-BE49-F238E27FC236}">
                <a16:creationId xmlns:a16="http://schemas.microsoft.com/office/drawing/2014/main" id="{3CBA3FE5-B477-4939-8EB1-8CE020C994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4" y="1325563"/>
            <a:ext cx="8610870" cy="5401809"/>
          </a:xfrm>
          <a:prstGeom prst="rect">
            <a:avLst/>
          </a:prstGeom>
        </p:spPr>
      </p:pic>
      <p:pic>
        <p:nvPicPr>
          <p:cNvPr id="15" name="Assembly">
            <a:extLst>
              <a:ext uri="{FF2B5EF4-FFF2-40B4-BE49-F238E27FC236}">
                <a16:creationId xmlns:a16="http://schemas.microsoft.com/office/drawing/2014/main" id="{7C65249D-4D58-472E-ADF2-5310FDE8DE2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4" y="1325562"/>
            <a:ext cx="8610870" cy="5401809"/>
          </a:xfrm>
          <a:prstGeom prst="rect">
            <a:avLst/>
          </a:prstGeom>
        </p:spPr>
      </p:pic>
      <p:pic>
        <p:nvPicPr>
          <p:cNvPr id="16" name="ERGolgi">
            <a:extLst>
              <a:ext uri="{FF2B5EF4-FFF2-40B4-BE49-F238E27FC236}">
                <a16:creationId xmlns:a16="http://schemas.microsoft.com/office/drawing/2014/main" id="{A07365C5-6578-405B-9CC8-78EB040DA18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4" y="1325561"/>
            <a:ext cx="8610870" cy="5401809"/>
          </a:xfrm>
          <a:prstGeom prst="rect">
            <a:avLst/>
          </a:prstGeom>
        </p:spPr>
      </p:pic>
      <p:pic>
        <p:nvPicPr>
          <p:cNvPr id="17" name="Mitochondria">
            <a:extLst>
              <a:ext uri="{FF2B5EF4-FFF2-40B4-BE49-F238E27FC236}">
                <a16:creationId xmlns:a16="http://schemas.microsoft.com/office/drawing/2014/main" id="{E3361385-D1AA-4D4A-8E43-3C91B8274B7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106" y="1325560"/>
            <a:ext cx="8610870" cy="5401809"/>
          </a:xfrm>
          <a:prstGeom prst="rect">
            <a:avLst/>
          </a:prstGeom>
        </p:spPr>
      </p:pic>
      <p:pic>
        <p:nvPicPr>
          <p:cNvPr id="18" name="Peroxisome">
            <a:extLst>
              <a:ext uri="{FF2B5EF4-FFF2-40B4-BE49-F238E27FC236}">
                <a16:creationId xmlns:a16="http://schemas.microsoft.com/office/drawing/2014/main" id="{83DC754D-7A49-42E4-A6A9-F42A18086F5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4" y="1325563"/>
            <a:ext cx="8610870" cy="540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4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4205-27E2-43C9-B677-8401ED1D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 of cell defense</a:t>
            </a:r>
          </a:p>
        </p:txBody>
      </p:sp>
      <p:pic>
        <p:nvPicPr>
          <p:cNvPr id="4" name="Picture 2" descr="Figure thumbnail gr4">
            <a:extLst>
              <a:ext uri="{FF2B5EF4-FFF2-40B4-BE49-F238E27FC236}">
                <a16:creationId xmlns:a16="http://schemas.microsoft.com/office/drawing/2014/main" id="{CCF22F38-E440-4EC3-9601-8BB04553F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50" y="1825625"/>
            <a:ext cx="3887640" cy="379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D4EB7D-A41A-431B-8525-DEDF9E9BCD9B}"/>
              </a:ext>
            </a:extLst>
          </p:cNvPr>
          <p:cNvSpPr txBox="1"/>
          <p:nvPr/>
        </p:nvSpPr>
        <p:spPr>
          <a:xfrm>
            <a:off x="979750" y="5858139"/>
            <a:ext cx="2435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 T, et al. Cell Host &amp; Microbe. 2013</a:t>
            </a:r>
          </a:p>
        </p:txBody>
      </p:sp>
      <p:pic>
        <p:nvPicPr>
          <p:cNvPr id="1026" name="Picture 2" descr="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927" y="2059913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33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Virus tropism</a:t>
            </a:r>
          </a:p>
        </p:txBody>
      </p:sp>
      <p:pic>
        <p:nvPicPr>
          <p:cNvPr id="2050" name="Picture 2" descr="http://www.pnas.org/content/pnas/115/27/E6310/F1.large.jpg?width=800&amp;height=600&amp;carousel=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20"/>
          <a:stretch/>
        </p:blipFill>
        <p:spPr bwMode="auto">
          <a:xfrm>
            <a:off x="6651526" y="273267"/>
            <a:ext cx="5111731" cy="634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16" y="1782546"/>
            <a:ext cx="5184436" cy="1673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16" y="3776005"/>
            <a:ext cx="58864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18" y="1690688"/>
            <a:ext cx="9858904" cy="469559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Virus latency and reactivation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90114" y="5999219"/>
            <a:ext cx="1180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Skin layer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03468" y="5322295"/>
            <a:ext cx="1919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Sensory neurons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302140" y="2430474"/>
            <a:ext cx="387409" cy="1625353"/>
            <a:chOff x="1599618" y="2430474"/>
            <a:chExt cx="387409" cy="162535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9619" y="2430474"/>
              <a:ext cx="373609" cy="373609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3418" y="3202073"/>
              <a:ext cx="373609" cy="37360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9618" y="3682218"/>
              <a:ext cx="373609" cy="373609"/>
            </a:xfrm>
            <a:prstGeom prst="rect">
              <a:avLst/>
            </a:prstGeom>
          </p:spPr>
        </p:pic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47" y="2966148"/>
            <a:ext cx="281798" cy="25098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19792">
            <a:off x="8223910" y="3208921"/>
            <a:ext cx="281798" cy="25098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377">
            <a:off x="8494536" y="3549265"/>
            <a:ext cx="281798" cy="25098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8291">
            <a:off x="8550172" y="3214103"/>
            <a:ext cx="281798" cy="25098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123" y="3193516"/>
            <a:ext cx="220218" cy="22021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176" y="3511094"/>
            <a:ext cx="220218" cy="220218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9090389" y="3193516"/>
            <a:ext cx="424551" cy="569094"/>
            <a:chOff x="8387867" y="3193516"/>
            <a:chExt cx="424551" cy="569094"/>
          </a:xfrm>
        </p:grpSpPr>
        <p:sp>
          <p:nvSpPr>
            <p:cNvPr id="41" name="Oval 40"/>
            <p:cNvSpPr/>
            <p:nvPr/>
          </p:nvSpPr>
          <p:spPr>
            <a:xfrm>
              <a:off x="8513306" y="3193516"/>
              <a:ext cx="94781" cy="947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8560696" y="3304230"/>
              <a:ext cx="94781" cy="947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8387867" y="3314364"/>
              <a:ext cx="94781" cy="947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8576419" y="3509725"/>
              <a:ext cx="94781" cy="947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8717637" y="3557115"/>
              <a:ext cx="94781" cy="947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8607173" y="3667829"/>
              <a:ext cx="94781" cy="947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377">
            <a:off x="3921322" y="2363087"/>
            <a:ext cx="281798" cy="25098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636" y="2513133"/>
            <a:ext cx="220218" cy="22021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35" y="3557115"/>
            <a:ext cx="220218" cy="22021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377">
            <a:off x="4088740" y="2751613"/>
            <a:ext cx="281798" cy="25098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377">
            <a:off x="3967698" y="3273517"/>
            <a:ext cx="281798" cy="2509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377">
            <a:off x="4085463" y="3686654"/>
            <a:ext cx="281798" cy="25098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5" y="3334574"/>
            <a:ext cx="373609" cy="37360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32" y="2332408"/>
            <a:ext cx="373609" cy="37360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948" y="3550501"/>
            <a:ext cx="373609" cy="373609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>
            <a:off x="5766561" y="3185551"/>
            <a:ext cx="1801558" cy="0"/>
          </a:xfrm>
          <a:prstGeom prst="straightConnector1">
            <a:avLst/>
          </a:prstGeom>
          <a:ln w="38100" cap="flat" cmpd="sng" algn="ctr">
            <a:solidFill>
              <a:srgbClr val="E74C3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687376" y="2616141"/>
            <a:ext cx="1923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Axonal transport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247806" y="1917558"/>
            <a:ext cx="180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Latent repressed 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viral genome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61692" y="6517399"/>
            <a:ext cx="323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Thomas Kristie Lab at NIAID, NIH</a:t>
            </a:r>
          </a:p>
        </p:txBody>
      </p:sp>
    </p:spTree>
    <p:extLst>
      <p:ext uri="{BB962C8B-B14F-4D97-AF65-F5344CB8AC3E}">
        <p14:creationId xmlns:p14="http://schemas.microsoft.com/office/powerpoint/2010/main" val="4414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39" grpId="0"/>
    </p:bldLst>
  </p:timing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574</Words>
  <Application>Microsoft Office PowerPoint</Application>
  <PresentationFormat>Widescreen</PresentationFormat>
  <Paragraphs>123</Paragraphs>
  <Slides>20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Introduction to Moelcular Networks in Virology</vt:lpstr>
      <vt:lpstr>Dynamic regulation of Molecular Networks in Biology</vt:lpstr>
      <vt:lpstr>A protein-centric view of molecular dynamics</vt:lpstr>
      <vt:lpstr>Example of signal transduction in a cell</vt:lpstr>
      <vt:lpstr>Elucidating molecular networks using a classic molecular approach</vt:lpstr>
      <vt:lpstr>Understanding virus replication</vt:lpstr>
      <vt:lpstr>Mechanisms of cell defense</vt:lpstr>
      <vt:lpstr>Virus tropism</vt:lpstr>
      <vt:lpstr>Virus latency and reactivation</vt:lpstr>
      <vt:lpstr>Virus latency and reactivation</vt:lpstr>
      <vt:lpstr>Examples of datasets available</vt:lpstr>
      <vt:lpstr>RNA-seq for gene expression data</vt:lpstr>
      <vt:lpstr>Proteomics data </vt:lpstr>
      <vt:lpstr>Metabolomics data</vt:lpstr>
      <vt:lpstr>Challenges in virology (and maybe other areas)</vt:lpstr>
      <vt:lpstr>Other datasets</vt:lpstr>
      <vt:lpstr>Other datasets (CPTAC; Clinical proteomic tumor analysis consortium)</vt:lpstr>
      <vt:lpstr>Other datasets </vt:lpstr>
      <vt:lpstr>PowerPoint Presentation</vt:lpstr>
      <vt:lpstr>Other datasets: microscopy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Vitek group</dc:title>
  <dc:creator>Pierre Jean</dc:creator>
  <cp:lastModifiedBy>Pierre Jean</cp:lastModifiedBy>
  <cp:revision>32</cp:revision>
  <dcterms:created xsi:type="dcterms:W3CDTF">2018-11-23T19:17:46Z</dcterms:created>
  <dcterms:modified xsi:type="dcterms:W3CDTF">2018-11-29T20:11:40Z</dcterms:modified>
</cp:coreProperties>
</file>